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2" r:id="rId2"/>
    <p:sldId id="314" r:id="rId3"/>
    <p:sldId id="315" r:id="rId4"/>
    <p:sldId id="317" r:id="rId5"/>
    <p:sldId id="318" r:id="rId6"/>
    <p:sldId id="316" r:id="rId7"/>
    <p:sldId id="319" r:id="rId8"/>
    <p:sldId id="320" r:id="rId9"/>
    <p:sldId id="292" r:id="rId10"/>
    <p:sldId id="32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496" autoAdjust="0"/>
  </p:normalViewPr>
  <p:slideViewPr>
    <p:cSldViewPr snapToGrid="0">
      <p:cViewPr>
        <p:scale>
          <a:sx n="92" d="100"/>
          <a:sy n="92" d="100"/>
        </p:scale>
        <p:origin x="-1500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84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B7BD4-51CB-452E-B341-50797CEAD69C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0BD24-0D06-4AB5-8623-1EBD8F137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0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BC4D-6E53-4573-9123-62B56BE94A9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2EA7-E972-43F6-8D1A-C6502C6FB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BC4D-6E53-4573-9123-62B56BE94A9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2EA7-E972-43F6-8D1A-C6502C6FB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7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BC4D-6E53-4573-9123-62B56BE94A9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2EA7-E972-43F6-8D1A-C6502C6FB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13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September 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2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BC4D-6E53-4573-9123-62B56BE94A9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2EA7-E972-43F6-8D1A-C6502C6FB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5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BC4D-6E53-4573-9123-62B56BE94A9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2EA7-E972-43F6-8D1A-C6502C6FB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1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BC4D-6E53-4573-9123-62B56BE94A9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2EA7-E972-43F6-8D1A-C6502C6FB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1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BC4D-6E53-4573-9123-62B56BE94A9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2EA7-E972-43F6-8D1A-C6502C6FB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7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BC4D-6E53-4573-9123-62B56BE94A9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2EA7-E972-43F6-8D1A-C6502C6FB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45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BC4D-6E53-4573-9123-62B56BE94A9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2EA7-E972-43F6-8D1A-C6502C6FB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2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BC4D-6E53-4573-9123-62B56BE94A9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2EA7-E972-43F6-8D1A-C6502C6FB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8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BC4D-6E53-4573-9123-62B56BE94A9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2EA7-E972-43F6-8D1A-C6502C6FB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8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ABC4D-6E53-4573-9123-62B56BE94A9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82EA7-E972-43F6-8D1A-C6502C6FB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1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nejm.org/doi/full/10.1056/NEJMc200780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bpsbioscience.com/sars-cov-2-coronavirus-covid-19&amp;psig=AOvVaw2cyE-DQlE6TYhmUolhB_yb&amp;ust=1597419766160000&amp;source=images&amp;cd=vfe&amp;ved=0CAIQjRxqFwoTCNCi-pTCmOsCFQAAAAAdAAAAABAK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st.com/briefing/2020/03/12/understanding-sars-cov-2-and-the-drugs-that-might-lessen-its-powe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drugs/coronavirus-covid-19-drugs/coronavirus-treatment-acceleration-program-ctap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660213"/>
            <a:ext cx="8961120" cy="58498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69662" y="6510020"/>
            <a:ext cx="19127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Methods </a:t>
            </a:r>
            <a:r>
              <a:rPr lang="en-US" sz="900" dirty="0" err="1"/>
              <a:t>Mol</a:t>
            </a:r>
            <a:r>
              <a:rPr lang="en-US" sz="900" dirty="0"/>
              <a:t> Biol. 2015; 1282: 1–23.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0785" y="429381"/>
            <a:ext cx="3705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RNA viruses (Family </a:t>
            </a:r>
            <a:r>
              <a:rPr lang="en-US" b="1" dirty="0" smtClean="0">
                <a:cs typeface="Arial" panose="020B0604020202020204" pitchFamily="34" charset="0"/>
              </a:rPr>
              <a:t>– </a:t>
            </a:r>
            <a:r>
              <a:rPr lang="en-US" b="1" dirty="0" err="1" smtClean="0">
                <a:cs typeface="Arial" panose="020B0604020202020204" pitchFamily="34" charset="0"/>
              </a:rPr>
              <a:t>Coronaviridae</a:t>
            </a:r>
            <a:r>
              <a:rPr lang="en-US" b="1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2835" y="-78451"/>
            <a:ext cx="2897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Coronaviruses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03367" y="1895301"/>
            <a:ext cx="1005840" cy="3491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03367" y="2552584"/>
            <a:ext cx="1005840" cy="3491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03367" y="4502726"/>
            <a:ext cx="1005840" cy="3491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5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556" y="249527"/>
            <a:ext cx="7772400" cy="64824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  <a:cs typeface="Arial" panose="020B0604020202020204" pitchFamily="34" charset="0"/>
              </a:rPr>
              <a:t>Mitigate spread</a:t>
            </a:r>
            <a:endParaRPr lang="en-US" sz="3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4483" y="1005841"/>
            <a:ext cx="6587837" cy="5153890"/>
          </a:xfrm>
        </p:spPr>
        <p:txBody>
          <a:bodyPr>
            <a:normAutofit fontScale="5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Limit contacts via physical distancing and contact tracing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Wearing masks in public</a:t>
            </a:r>
          </a:p>
          <a:p>
            <a:pPr algn="l"/>
            <a:r>
              <a:rPr lang="en-US" dirty="0"/>
              <a:t>Watch </a:t>
            </a:r>
            <a:r>
              <a:rPr lang="en-US" u="sng" dirty="0">
                <a:hlinkClick r:id="rId2"/>
              </a:rPr>
              <a:t>https://www.nejm.org/doi/full/10.1056/NEJMc2007800</a:t>
            </a:r>
            <a:r>
              <a:rPr lang="en-US" dirty="0"/>
              <a:t>. </a:t>
            </a:r>
            <a:endParaRPr lang="en-US" sz="4000" dirty="0" smtClean="0"/>
          </a:p>
          <a:p>
            <a:pPr algn="l"/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 descr="https://upload.wikimedia.org/wikipedia/commons/a/a0/SlowTheSprea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76" y="1660380"/>
            <a:ext cx="5962650" cy="3302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7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7611" y="889462"/>
            <a:ext cx="6858000" cy="409401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>
                <a:cs typeface="Arial" panose="020B0604020202020204" pitchFamily="34" charset="0"/>
              </a:rPr>
              <a:t>Causes </a:t>
            </a:r>
            <a:r>
              <a:rPr lang="en-US" b="1" dirty="0" smtClean="0">
                <a:cs typeface="Arial" panose="020B0604020202020204" pitchFamily="34" charset="0"/>
              </a:rPr>
              <a:t>COVID-19 </a:t>
            </a:r>
            <a:r>
              <a:rPr lang="en-US" b="1" dirty="0" smtClean="0">
                <a:cs typeface="Arial" panose="020B0604020202020204" pitchFamily="34" charset="0"/>
              </a:rPr>
              <a:t>disease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is </a:t>
            </a:r>
            <a:r>
              <a:rPr lang="en-US" b="1" dirty="0"/>
              <a:t>an enveloped, non-segmented, positive sense single stranded RNA </a:t>
            </a:r>
            <a:r>
              <a:rPr lang="en-US" b="1" dirty="0" smtClean="0"/>
              <a:t>virus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13401" y="217107"/>
            <a:ext cx="231890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cs typeface="Arial" panose="020B0604020202020204" pitchFamily="34" charset="0"/>
              </a:rPr>
              <a:t>SARS-CoV-2</a:t>
            </a:r>
            <a:endParaRPr lang="en-US" sz="3600" b="1" dirty="0">
              <a:cs typeface="Arial" panose="020B0604020202020204" pitchFamily="34" charset="0"/>
            </a:endParaRPr>
          </a:p>
        </p:txBody>
      </p:sp>
      <p:pic>
        <p:nvPicPr>
          <p:cNvPr id="6" name="Picture 5" descr="https://bpsbioscience.com/pub/media/wysiwyg/coronavirus/bps_bioscience_coronavirus_structur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975" y="2024743"/>
            <a:ext cx="7018316" cy="47524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891349" y="6339061"/>
            <a:ext cx="1990638" cy="438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https://www.google.com/url?sa=i&amp;url=https%3A%2F%2Fbpsbioscience.com%2Fsars-cov-2-coronavirus-covid-19&amp;psig=AOvVaw2cyE-DQlE6TYhmUolhB_yb&amp;ust=1597419766160000&amp;source=images&amp;cd=vfe&amp;ved=0CAIQjRxqFwoTCNCi-pTCmOsCFQAAAAAdAAAAABAK</a:t>
            </a:r>
            <a:r>
              <a:rPr lang="en-US" sz="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75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49" y="431074"/>
            <a:ext cx="8367789" cy="5917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3949" y="6450677"/>
            <a:ext cx="57191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https://www.economist.com/briefing/2020/03/12/understanding-sars-cov-2-and-the-drugs-that-might-lessen-its-power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330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556" y="249527"/>
            <a:ext cx="7772400" cy="7230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  <a:cs typeface="Arial" panose="020B0604020202020204" pitchFamily="34" charset="0"/>
              </a:rPr>
              <a:t>Origin</a:t>
            </a:r>
            <a:endParaRPr lang="en-US" sz="3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813" y="1124844"/>
            <a:ext cx="7250777" cy="4793817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All </a:t>
            </a:r>
            <a:r>
              <a:rPr lang="en-US" sz="2800" dirty="0" err="1"/>
              <a:t>CoVs</a:t>
            </a:r>
            <a:r>
              <a:rPr lang="en-US" sz="2800" dirty="0"/>
              <a:t> that caused </a:t>
            </a:r>
            <a:r>
              <a:rPr lang="en-US" sz="2800" dirty="0" smtClean="0"/>
              <a:t>epidemics including </a:t>
            </a:r>
            <a:r>
              <a:rPr lang="en-US" sz="2800" dirty="0" smtClean="0"/>
              <a:t>SARS-CoV-2</a:t>
            </a:r>
            <a:r>
              <a:rPr lang="en-US" sz="2800" dirty="0"/>
              <a:t>, are believed to originate in </a:t>
            </a:r>
            <a:r>
              <a:rPr lang="en-US" sz="2800" dirty="0" smtClean="0"/>
              <a:t>bats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All have intermediate hosts. SARS-CoV2 intermediate host unknown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In late 2019, </a:t>
            </a:r>
            <a:r>
              <a:rPr lang="en-US" sz="2800" dirty="0" smtClean="0"/>
              <a:t>SARS-CoV-2 </a:t>
            </a:r>
            <a:r>
              <a:rPr lang="en-US" sz="2800" dirty="0" smtClean="0"/>
              <a:t>outbreak </a:t>
            </a:r>
            <a:r>
              <a:rPr lang="en-US" sz="2800" dirty="0"/>
              <a:t>in Wuhan, </a:t>
            </a:r>
            <a:r>
              <a:rPr lang="en-US" sz="2800" dirty="0" smtClean="0"/>
              <a:t>China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Declared as pandemic </a:t>
            </a:r>
            <a:r>
              <a:rPr lang="en-US" sz="2800" dirty="0"/>
              <a:t>by the World Health Organization (WHO) on March 11, 2020</a:t>
            </a:r>
            <a:r>
              <a:rPr lang="en-US" sz="2800" dirty="0" smtClean="0"/>
              <a:t> </a:t>
            </a:r>
            <a:endParaRPr 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61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556" y="249527"/>
            <a:ext cx="7772400" cy="7729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  <a:cs typeface="Arial" panose="020B0604020202020204" pitchFamily="34" charset="0"/>
              </a:rPr>
              <a:t>Infection</a:t>
            </a:r>
            <a:endParaRPr lang="en-US" sz="3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4" name="Picture 3" descr="https://www.mdpi.com/pathogens/pathogens-09-00331/article_deploy/html/images/pathogens-09-00331-g0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5" y="1022465"/>
            <a:ext cx="7780712" cy="576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23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556" y="249527"/>
            <a:ext cx="7772400" cy="64824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  <a:cs typeface="Arial" panose="020B0604020202020204" pitchFamily="34" charset="0"/>
              </a:rPr>
              <a:t>Transmission</a:t>
            </a:r>
            <a:endParaRPr lang="en-US" sz="3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213658"/>
            <a:ext cx="6858000" cy="4871258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Via respiratory </a:t>
            </a:r>
            <a:r>
              <a:rPr lang="en-US" sz="2800" dirty="0"/>
              <a:t>droplets of an infected person (symptomatic, </a:t>
            </a:r>
            <a:r>
              <a:rPr lang="en-US" sz="2800" dirty="0" err="1"/>
              <a:t>presymptomatic</a:t>
            </a:r>
            <a:r>
              <a:rPr lang="en-US" sz="2800" dirty="0"/>
              <a:t> or asymptomatic) when he/she cough or </a:t>
            </a:r>
            <a:r>
              <a:rPr lang="en-US" sz="2800" dirty="0" smtClean="0"/>
              <a:t>sneeze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Arial" panose="020B0604020202020204" pitchFamily="34" charset="0"/>
              </a:rPr>
              <a:t>Droplets propelled a short distance can spread the virus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 smtClean="0"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Arial" panose="020B0604020202020204" pitchFamily="34" charset="0"/>
              </a:rPr>
              <a:t>Touching infected surfaces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 smtClean="0"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Arial" panose="020B0604020202020204" pitchFamily="34" charset="0"/>
              </a:rPr>
              <a:t>Other unknown ways</a:t>
            </a:r>
            <a:endParaRPr 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6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556" y="249527"/>
            <a:ext cx="7772400" cy="64824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  <a:cs typeface="Arial" panose="020B0604020202020204" pitchFamily="34" charset="0"/>
              </a:rPr>
              <a:t>Types of Tests</a:t>
            </a:r>
            <a:endParaRPr lang="en-US" sz="3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1213658"/>
            <a:ext cx="7003473" cy="4871258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Diagnostic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Molecular test – to detect genetic material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Antigen test – to detect protein on the surface of the virus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 smtClean="0"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Arial" panose="020B0604020202020204" pitchFamily="34" charset="0"/>
              </a:rPr>
              <a:t>Antibody test</a:t>
            </a:r>
            <a:endParaRPr lang="en-US" sz="2800" dirty="0"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Arial" panose="020B0604020202020204" pitchFamily="34" charset="0"/>
              </a:rPr>
              <a:t>Looks for antibodies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Arial" panose="020B0604020202020204" pitchFamily="34" charset="0"/>
              </a:rPr>
              <a:t>To determine if someone has been infected in the past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Arial" panose="020B0604020202020204" pitchFamily="34" charset="0"/>
              </a:rPr>
              <a:t>Not recommended if someone is infected in present </a:t>
            </a:r>
          </a:p>
        </p:txBody>
      </p:sp>
    </p:spTree>
    <p:extLst>
      <p:ext uri="{BB962C8B-B14F-4D97-AF65-F5344CB8AC3E}">
        <p14:creationId xmlns:p14="http://schemas.microsoft.com/office/powerpoint/2010/main" val="348804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556" y="249527"/>
            <a:ext cx="7772400" cy="64824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  <a:cs typeface="Arial" panose="020B0604020202020204" pitchFamily="34" charset="0"/>
              </a:rPr>
              <a:t>Treatments</a:t>
            </a:r>
            <a:endParaRPr lang="en-US" sz="3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126480" y="1257849"/>
            <a:ext cx="2564476" cy="2499504"/>
          </a:xfrm>
        </p:spPr>
        <p:txBody>
          <a:bodyPr/>
          <a:lstStyle/>
          <a:p>
            <a:pPr algn="l"/>
            <a:r>
              <a:rPr lang="en-US" dirty="0" smtClean="0"/>
              <a:t>Antiviral drugs under investigation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Remdesivir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Rivavirin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Kaletra</a:t>
            </a:r>
            <a:r>
              <a:rPr lang="en-US" dirty="0" smtClean="0"/>
              <a:t> etc.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Type of COVID-19 Treatment Being Studi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4" y="839586"/>
            <a:ext cx="5893725" cy="51788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14893" y="6343299"/>
            <a:ext cx="498763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https://www.fda.gov/drugs/coronavirus-covid-19-drugs/coronavirus-treatment-acceleration-program-ctap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0196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519" y="156885"/>
            <a:ext cx="8640598" cy="65953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Vaccines to Prevent Viral infections</a:t>
            </a:r>
            <a:endParaRPr lang="en-US" altLang="en-US" sz="3600" b="1" dirty="0">
              <a:latin typeface="+mn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46454" y="1026402"/>
            <a:ext cx="8157219" cy="6803914"/>
          </a:xfr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Trigger immune protection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Prepared using: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Attenuated </a:t>
            </a:r>
            <a:r>
              <a:rPr lang="en-US" dirty="0">
                <a:solidFill>
                  <a:schemeClr val="tx1"/>
                </a:solidFill>
              </a:rPr>
              <a:t>“live” </a:t>
            </a:r>
            <a:r>
              <a:rPr lang="en-US" dirty="0" smtClean="0">
                <a:solidFill>
                  <a:schemeClr val="tx1"/>
                </a:solidFill>
              </a:rPr>
              <a:t>virus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(very </a:t>
            </a:r>
            <a:r>
              <a:rPr lang="en-US" dirty="0">
                <a:solidFill>
                  <a:schemeClr val="tx1"/>
                </a:solidFill>
              </a:rPr>
              <a:t>small risk of </a:t>
            </a:r>
            <a:r>
              <a:rPr lang="en-US" dirty="0" smtClean="0">
                <a:solidFill>
                  <a:schemeClr val="tx1"/>
                </a:solidFill>
              </a:rPr>
              <a:t>infection)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>
                <a:solidFill>
                  <a:schemeClr val="tx1"/>
                </a:solidFill>
              </a:rPr>
              <a:t>killed” </a:t>
            </a:r>
            <a:r>
              <a:rPr lang="en-US" dirty="0" smtClean="0">
                <a:solidFill>
                  <a:schemeClr val="tx1"/>
                </a:solidFill>
              </a:rPr>
              <a:t>virus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molecular subunits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Time consuming as it requires 6 stages – discovery, testing in cell cultures or animals models, clinical testing in humans, effectiveness and dosage, approval process, manufacturing and quality control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581" y="1130552"/>
            <a:ext cx="3791093" cy="3366395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52830" y="4496947"/>
            <a:ext cx="4849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credit: USACE Europe </a:t>
            </a:r>
            <a:r>
              <a:rPr lang="en-US" sz="1000" dirty="0" smtClean="0"/>
              <a:t>District</a:t>
            </a:r>
          </a:p>
          <a:p>
            <a:pPr algn="r"/>
            <a:r>
              <a:rPr lang="en-US" sz="1000" dirty="0"/>
              <a:t>Download for free at http://cnx.org/content/col11448/latest</a:t>
            </a:r>
            <a:r>
              <a:rPr lang="en-US" sz="1000" dirty="0" smtClean="0"/>
              <a:t>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4639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4139</TotalTime>
  <Words>282</Words>
  <Application>Microsoft Office PowerPoint</Application>
  <PresentationFormat>On-screen Show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SARS-CoV-2</vt:lpstr>
      <vt:lpstr>PowerPoint Presentation</vt:lpstr>
      <vt:lpstr>Origin</vt:lpstr>
      <vt:lpstr>Infection</vt:lpstr>
      <vt:lpstr>Transmission</vt:lpstr>
      <vt:lpstr>Types of Tests</vt:lpstr>
      <vt:lpstr>Treatments</vt:lpstr>
      <vt:lpstr>Vaccines to Prevent Viral infections</vt:lpstr>
      <vt:lpstr>Mitigate spread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Hawkins</dc:creator>
  <cp:lastModifiedBy>Joe Taylor</cp:lastModifiedBy>
  <cp:revision>104</cp:revision>
  <dcterms:created xsi:type="dcterms:W3CDTF">2018-09-14T19:35:01Z</dcterms:created>
  <dcterms:modified xsi:type="dcterms:W3CDTF">2020-09-03T04:33:52Z</dcterms:modified>
</cp:coreProperties>
</file>